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83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5" r:id="rId28"/>
    <p:sldId id="281" r:id="rId29"/>
    <p:sldId id="282" r:id="rId30"/>
    <p:sldId id="284" r:id="rId31"/>
    <p:sldId id="286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1" autoAdjust="0"/>
    <p:restoredTop sz="94660"/>
  </p:normalViewPr>
  <p:slideViewPr>
    <p:cSldViewPr>
      <p:cViewPr varScale="1">
        <p:scale>
          <a:sx n="86" d="100"/>
          <a:sy n="86" d="100"/>
        </p:scale>
        <p:origin x="-9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F537DD-4950-4CC8-B603-6F5DE6F9568D}" type="datetimeFigureOut">
              <a:rPr lang="ko-KR" altLang="en-US" smtClean="0"/>
              <a:t>2011-10-29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F537DD-4950-4CC8-B603-6F5DE6F9568D}" type="datetimeFigureOut">
              <a:rPr lang="ko-KR" altLang="en-US" smtClean="0"/>
              <a:t>2011-10-30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F537DD-4950-4CC8-B603-6F5DE6F9568D}" type="datetimeFigureOut">
              <a:rPr lang="ko-KR" altLang="en-US" smtClean="0"/>
              <a:t>2011-10-29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7AF0AD-817E-4EE3-A679-A1CFA0F1AD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sil0319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SOA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onvif.org/Documents/Specification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synesis.ru/en/surveillance/onvifd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server001.net/PUBLIC/ONVIF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IP Camera</a:t>
            </a:r>
            <a:r>
              <a:rPr lang="ko-KR" altLang="en-US" dirty="0" smtClean="0"/>
              <a:t>에서 </a:t>
            </a:r>
            <a:r>
              <a:rPr lang="en-US" altLang="ko-KR" dirty="0" err="1" smtClean="0"/>
              <a:t>Onvif</a:t>
            </a:r>
            <a:r>
              <a:rPr lang="en-US" altLang="ko-KR" dirty="0" smtClean="0"/>
              <a:t> </a:t>
            </a:r>
            <a:r>
              <a:rPr lang="ko-KR" altLang="en-US" dirty="0" smtClean="0"/>
              <a:t>구현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김성일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ksil0319@gmail.com</a:t>
            </a:r>
            <a:endParaRPr lang="en-US" altLang="ko-KR" dirty="0" smtClean="0"/>
          </a:p>
          <a:p>
            <a:r>
              <a:rPr lang="en-US" altLang="ko-KR" dirty="0" smtClean="0"/>
              <a:t>2011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KELP 11</a:t>
            </a:r>
            <a:r>
              <a:rPr lang="ko-KR" altLang="en-US" dirty="0" smtClean="0"/>
              <a:t>월 세미나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SOAP</a:t>
            </a:r>
            <a:endParaRPr lang="ko-KR" altLang="en-US" dirty="0"/>
          </a:p>
        </p:txBody>
      </p:sp>
      <p:pic>
        <p:nvPicPr>
          <p:cNvPr id="22530" name="Picture 2" descr="파일:SOAP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1733550" cy="18478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4941168"/>
            <a:ext cx="479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출</a:t>
            </a:r>
            <a:r>
              <a:rPr lang="ko-KR" altLang="en-US" dirty="0"/>
              <a:t>처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3"/>
              </a:rPr>
              <a:t>http://ko.wikipedia.org/wiki/SOAP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1988840"/>
            <a:ext cx="534954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SOAP</a:t>
            </a:r>
            <a:r>
              <a:rPr lang="ko-KR" altLang="en-US" dirty="0"/>
              <a:t>은 </a:t>
            </a:r>
            <a:r>
              <a:rPr lang="en-US" altLang="ko-KR" dirty="0"/>
              <a:t>XML</a:t>
            </a:r>
            <a:r>
              <a:rPr lang="ko-KR" altLang="en-US" dirty="0"/>
              <a:t>을 근간으로 헤더와 바디를 </a:t>
            </a:r>
            <a:endParaRPr lang="en-US" altLang="ko-KR" dirty="0" smtClean="0"/>
          </a:p>
          <a:p>
            <a:r>
              <a:rPr lang="ko-KR" altLang="en-US" dirty="0" smtClean="0"/>
              <a:t>조합하는 </a:t>
            </a:r>
            <a:r>
              <a:rPr lang="ko-KR" altLang="en-US" dirty="0"/>
              <a:t>디자인 패턴으로 설계되어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「</a:t>
            </a:r>
            <a:r>
              <a:rPr lang="ko-KR" altLang="en-US" dirty="0"/>
              <a:t>헤더」는 선택사항으로 반복이나 보안 및 </a:t>
            </a:r>
            <a:endParaRPr lang="en-US" altLang="ko-KR" dirty="0" smtClean="0"/>
          </a:p>
          <a:p>
            <a:r>
              <a:rPr lang="ko-KR" altLang="en-US" dirty="0" err="1" smtClean="0"/>
              <a:t>트랜젝션을</a:t>
            </a:r>
            <a:r>
              <a:rPr lang="ko-KR" altLang="en-US" dirty="0" smtClean="0"/>
              <a:t> </a:t>
            </a:r>
            <a:r>
              <a:rPr lang="ko-KR" altLang="en-US" dirty="0"/>
              <a:t>정보로 하는 메타 정보를 가지고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r>
              <a:rPr lang="ko-KR" altLang="en-US" dirty="0"/>
              <a:t>「바디」부분은 주요한 정보인 정보를 가지고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NVT</a:t>
            </a:r>
          </a:p>
          <a:p>
            <a:pPr lvl="1"/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Network Video Transmitter</a:t>
            </a:r>
          </a:p>
          <a:p>
            <a:r>
              <a:rPr lang="en-US" altLang="ko-KR" dirty="0" smtClean="0"/>
              <a:t>NVC</a:t>
            </a:r>
          </a:p>
          <a:p>
            <a:pPr lvl="1"/>
            <a:r>
              <a:rPr lang="en-US" altLang="ko-KR" dirty="0" smtClean="0"/>
              <a:t>Network Video Client</a:t>
            </a:r>
          </a:p>
          <a:p>
            <a:r>
              <a:rPr lang="en-US" altLang="ko-KR" dirty="0" smtClean="0"/>
              <a:t>NVD</a:t>
            </a:r>
          </a:p>
          <a:p>
            <a:pPr lvl="1"/>
            <a:r>
              <a:rPr lang="en-US" altLang="ko-KR" dirty="0" smtClean="0"/>
              <a:t>Network Video Display</a:t>
            </a:r>
          </a:p>
          <a:p>
            <a:r>
              <a:rPr lang="en-US" altLang="ko-KR" dirty="0" smtClean="0"/>
              <a:t>NVS</a:t>
            </a:r>
          </a:p>
          <a:p>
            <a:pPr lvl="1"/>
            <a:r>
              <a:rPr lang="en-US" altLang="ko-KR" dirty="0" smtClean="0"/>
              <a:t>Network Video Storage</a:t>
            </a:r>
          </a:p>
          <a:p>
            <a:r>
              <a:rPr lang="en-US" altLang="ko-KR" dirty="0" smtClean="0"/>
              <a:t>NVA</a:t>
            </a:r>
          </a:p>
          <a:p>
            <a:pPr lvl="1"/>
            <a:r>
              <a:rPr lang="en-US" altLang="ko-KR" dirty="0" smtClean="0"/>
              <a:t>Network Video </a:t>
            </a:r>
            <a:r>
              <a:rPr lang="en-US" altLang="ko-KR" dirty="0" err="1" smtClean="0"/>
              <a:t>Analystic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Device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IP Configuration</a:t>
            </a:r>
          </a:p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Device Discovery</a:t>
            </a:r>
          </a:p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Device Management</a:t>
            </a:r>
          </a:p>
          <a:p>
            <a:r>
              <a:rPr lang="en-US" altLang="ko-KR" dirty="0" smtClean="0"/>
              <a:t>Device IO</a:t>
            </a:r>
          </a:p>
          <a:p>
            <a:r>
              <a:rPr lang="en-US" altLang="ko-KR" dirty="0" smtClean="0"/>
              <a:t>Imaging Configuration</a:t>
            </a:r>
          </a:p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Media Configuration</a:t>
            </a:r>
          </a:p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Real-time streaming</a:t>
            </a:r>
          </a:p>
          <a:p>
            <a:r>
              <a:rPr lang="en-US" altLang="ko-KR" dirty="0" smtClean="0"/>
              <a:t>Event Handling</a:t>
            </a:r>
          </a:p>
          <a:p>
            <a:r>
              <a:rPr lang="en-US" altLang="ko-KR" dirty="0" smtClean="0"/>
              <a:t>PTZ control</a:t>
            </a:r>
          </a:p>
          <a:p>
            <a:r>
              <a:rPr lang="en-US" altLang="ko-KR" dirty="0" smtClean="0"/>
              <a:t>Video Analytics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Onivf</a:t>
            </a:r>
            <a:r>
              <a:rPr lang="en-US" altLang="ko-KR" dirty="0" smtClean="0"/>
              <a:t> - Scope</a:t>
            </a:r>
            <a:endParaRPr lang="ko-KR" alt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268760"/>
            <a:ext cx="426320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IPv4</a:t>
            </a:r>
          </a:p>
          <a:p>
            <a:pPr lvl="1"/>
            <a:r>
              <a:rPr lang="en-US" altLang="ko-KR" dirty="0" smtClean="0"/>
              <a:t>Static</a:t>
            </a:r>
          </a:p>
          <a:p>
            <a:pPr lvl="1"/>
            <a:r>
              <a:rPr lang="en-US" altLang="ko-KR" dirty="0" smtClean="0"/>
              <a:t>DHCP</a:t>
            </a:r>
          </a:p>
          <a:p>
            <a:pPr lvl="1"/>
            <a:r>
              <a:rPr lang="en-US" altLang="ko-KR" dirty="0" smtClean="0"/>
              <a:t>Link Local</a:t>
            </a:r>
          </a:p>
          <a:p>
            <a:r>
              <a:rPr lang="en-US" altLang="ko-KR" dirty="0" smtClean="0"/>
              <a:t>IPv6</a:t>
            </a:r>
          </a:p>
          <a:p>
            <a:pPr lvl="1"/>
            <a:r>
              <a:rPr lang="en-US" altLang="ko-KR" dirty="0" smtClean="0"/>
              <a:t>Static</a:t>
            </a:r>
          </a:p>
          <a:p>
            <a:pPr lvl="1"/>
            <a:r>
              <a:rPr lang="en-US" altLang="ko-KR" dirty="0" err="1" smtClean="0"/>
              <a:t>Stateful</a:t>
            </a:r>
            <a:r>
              <a:rPr lang="en-US" altLang="ko-KR" dirty="0" smtClean="0"/>
              <a:t> Address </a:t>
            </a:r>
            <a:r>
              <a:rPr lang="en-US" altLang="ko-KR" dirty="0" err="1" smtClean="0"/>
              <a:t>Autoconfiguration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Stateless Auto </a:t>
            </a:r>
            <a:r>
              <a:rPr lang="en-US" altLang="ko-KR" dirty="0" smtClean="0"/>
              <a:t>Configuration</a:t>
            </a:r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IP Configuration 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WS-discovery based</a:t>
            </a:r>
          </a:p>
          <a:p>
            <a:r>
              <a:rPr lang="en-US" altLang="ko-KR" dirty="0" smtClean="0"/>
              <a:t>Hello</a:t>
            </a:r>
          </a:p>
          <a:p>
            <a:r>
              <a:rPr lang="en-US" altLang="ko-KR" dirty="0" smtClean="0"/>
              <a:t>Probe</a:t>
            </a:r>
          </a:p>
          <a:p>
            <a:r>
              <a:rPr lang="en-US" altLang="ko-KR" dirty="0" smtClean="0"/>
              <a:t>Bye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</a:t>
            </a:r>
            <a:r>
              <a:rPr lang="en-US" altLang="ko-KR" dirty="0" smtClean="0"/>
              <a:t>Device </a:t>
            </a:r>
            <a:r>
              <a:rPr lang="en-US" altLang="ko-KR" dirty="0" smtClean="0"/>
              <a:t>Discovery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Capabilities</a:t>
            </a:r>
          </a:p>
          <a:p>
            <a:r>
              <a:rPr lang="en-US" altLang="ko-KR" dirty="0" smtClean="0"/>
              <a:t>Network</a:t>
            </a:r>
          </a:p>
          <a:p>
            <a:r>
              <a:rPr lang="en-US" altLang="ko-KR" dirty="0" smtClean="0"/>
              <a:t>System</a:t>
            </a:r>
          </a:p>
          <a:p>
            <a:r>
              <a:rPr lang="en-US" altLang="ko-KR" dirty="0" smtClean="0"/>
              <a:t>Security</a:t>
            </a:r>
          </a:p>
          <a:p>
            <a:r>
              <a:rPr lang="en-US" altLang="ko-KR" dirty="0" smtClean="0"/>
              <a:t>I/O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Device Management</a:t>
            </a:r>
            <a:endParaRPr lang="ko-KR" altLang="en-US" dirty="0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847" y="1628800"/>
            <a:ext cx="611815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Media Profile</a:t>
            </a:r>
          </a:p>
          <a:p>
            <a:pPr lvl="1"/>
            <a:r>
              <a:rPr lang="en-US" altLang="ko-KR" dirty="0" smtClean="0"/>
              <a:t>Video Configuration</a:t>
            </a:r>
          </a:p>
          <a:p>
            <a:pPr lvl="1"/>
            <a:r>
              <a:rPr lang="en-US" altLang="ko-KR" dirty="0" smtClean="0"/>
              <a:t>Audio Configuration</a:t>
            </a:r>
          </a:p>
          <a:p>
            <a:pPr lvl="1"/>
            <a:r>
              <a:rPr lang="en-US" altLang="ko-KR" dirty="0" smtClean="0"/>
              <a:t>PTZ Configuration</a:t>
            </a:r>
          </a:p>
          <a:p>
            <a:pPr lvl="1"/>
            <a:r>
              <a:rPr lang="en-US" altLang="ko-KR" dirty="0" smtClean="0"/>
              <a:t>Metadata Configuration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Media Configuration</a:t>
            </a:r>
            <a:endParaRPr lang="ko-KR" alt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84784"/>
            <a:ext cx="5003744" cy="183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RTSP</a:t>
            </a:r>
          </a:p>
          <a:p>
            <a:pPr lvl="1"/>
            <a:r>
              <a:rPr lang="en-US" altLang="ko-KR" dirty="0" smtClean="0"/>
              <a:t>UDP/TCP/HTTP</a:t>
            </a:r>
          </a:p>
          <a:p>
            <a:pPr lvl="1"/>
            <a:r>
              <a:rPr lang="en-US" altLang="ko-KR" dirty="0" smtClean="0"/>
              <a:t>Multicast</a:t>
            </a:r>
          </a:p>
          <a:p>
            <a:r>
              <a:rPr lang="en-US" altLang="ko-KR" dirty="0" smtClean="0"/>
              <a:t>Video</a:t>
            </a:r>
          </a:p>
          <a:p>
            <a:pPr lvl="1"/>
            <a:r>
              <a:rPr lang="en-US" altLang="ko-KR" dirty="0" smtClean="0"/>
              <a:t>JPEG</a:t>
            </a:r>
          </a:p>
          <a:p>
            <a:pPr lvl="1"/>
            <a:r>
              <a:rPr lang="en-US" altLang="ko-KR" dirty="0" smtClean="0"/>
              <a:t>H264</a:t>
            </a:r>
          </a:p>
          <a:p>
            <a:pPr lvl="1"/>
            <a:r>
              <a:rPr lang="en-US" altLang="ko-KR" dirty="0" smtClean="0"/>
              <a:t>MPEG</a:t>
            </a:r>
          </a:p>
          <a:p>
            <a:r>
              <a:rPr lang="en-US" altLang="ko-KR" dirty="0" smtClean="0"/>
              <a:t>Audio</a:t>
            </a:r>
          </a:p>
          <a:p>
            <a:pPr lvl="1"/>
            <a:r>
              <a:rPr lang="en-US" altLang="ko-KR" dirty="0" smtClean="0"/>
              <a:t>G.711</a:t>
            </a:r>
          </a:p>
          <a:p>
            <a:pPr lvl="1"/>
            <a:r>
              <a:rPr lang="en-US" altLang="ko-KR" dirty="0" smtClean="0"/>
              <a:t>AAC</a:t>
            </a:r>
          </a:p>
          <a:p>
            <a:pPr lvl="1"/>
            <a:r>
              <a:rPr lang="en-US" altLang="ko-KR" dirty="0" smtClean="0"/>
              <a:t>G.726</a:t>
            </a:r>
          </a:p>
          <a:p>
            <a:r>
              <a:rPr lang="en-US" altLang="ko-KR" dirty="0" smtClean="0"/>
              <a:t>Metadata</a:t>
            </a:r>
          </a:p>
          <a:p>
            <a:pPr lvl="1"/>
            <a:r>
              <a:rPr lang="en-US" altLang="ko-KR" dirty="0" smtClean="0"/>
              <a:t>PTZ</a:t>
            </a:r>
          </a:p>
          <a:p>
            <a:pPr lvl="1"/>
            <a:r>
              <a:rPr lang="en-US" altLang="ko-KR" dirty="0" smtClean="0"/>
              <a:t>Event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Streaming</a:t>
            </a:r>
            <a:endParaRPr lang="ko-KR" alt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484784"/>
            <a:ext cx="47339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</a:t>
            </a:r>
            <a:r>
              <a:rPr lang="en-US" altLang="ko-KR" dirty="0" err="1" smtClean="0"/>
              <a:t>gSoap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683568" y="1628800"/>
            <a:ext cx="21602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WSDL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004048" y="1700808"/>
            <a:ext cx="23762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Header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83568" y="4221088"/>
            <a:ext cx="208823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Code </a:t>
            </a:r>
            <a:r>
              <a:rPr lang="ko-KR" altLang="en-US" dirty="0" smtClean="0"/>
              <a:t>구현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004048" y="4221088"/>
            <a:ext cx="23762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Skeleton Code </a:t>
            </a:r>
            <a:endParaRPr lang="ko-KR" altLang="en-US" dirty="0"/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2987824" y="23488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5" idx="2"/>
            <a:endCxn id="7" idx="0"/>
          </p:cNvCxnSpPr>
          <p:nvPr/>
        </p:nvCxnSpPr>
        <p:spPr>
          <a:xfrm>
            <a:off x="6192180" y="3068960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>
            <a:stCxn id="7" idx="1"/>
          </p:cNvCxnSpPr>
          <p:nvPr/>
        </p:nvCxnSpPr>
        <p:spPr>
          <a:xfrm flipH="1">
            <a:off x="2843808" y="4905164"/>
            <a:ext cx="2160240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75856" y="1988840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wsdl2h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00192" y="3501008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soapcpp2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4581128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개발 </a:t>
            </a:r>
            <a:r>
              <a:rPr lang="en-US" altLang="ko-KR" dirty="0" smtClean="0"/>
              <a:t>Tools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www.onvif.org/Documents/Specifications.aspx</a:t>
            </a:r>
            <a:r>
              <a:rPr lang="en-US" altLang="ko-KR" dirty="0" smtClean="0"/>
              <a:t> </a:t>
            </a:r>
            <a:r>
              <a:rPr lang="ko-KR" altLang="en-US" dirty="0" smtClean="0"/>
              <a:t>에서 다운 로드 가능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WSDL </a:t>
            </a:r>
            <a:r>
              <a:rPr lang="ko-KR" altLang="en-US" dirty="0" smtClean="0"/>
              <a:t>구하기</a:t>
            </a:r>
            <a:endParaRPr lang="ko-KR" altLang="en-US" dirty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348880"/>
            <a:ext cx="68961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en-US" altLang="ko-KR" dirty="0" err="1" smtClean="0"/>
              <a:t>Onvif</a:t>
            </a:r>
            <a:r>
              <a:rPr lang="ko-KR" altLang="en-US" dirty="0" smtClean="0"/>
              <a:t>의 필요성</a:t>
            </a: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en-US" altLang="ko-KR" dirty="0" err="1" smtClean="0"/>
              <a:t>Onvif</a:t>
            </a:r>
            <a:r>
              <a:rPr lang="en-US" altLang="ko-KR" dirty="0" smtClean="0"/>
              <a:t> </a:t>
            </a:r>
            <a:r>
              <a:rPr lang="ko-KR" altLang="en-US" dirty="0" smtClean="0"/>
              <a:t>구현 범위</a:t>
            </a:r>
            <a:endParaRPr lang="en-US" altLang="ko-KR" dirty="0" smtClean="0"/>
          </a:p>
          <a:p>
            <a:r>
              <a:rPr lang="en-US" altLang="ko-KR" dirty="0" smtClean="0"/>
              <a:t>3. </a:t>
            </a:r>
            <a:r>
              <a:rPr lang="en-US" altLang="ko-KR" dirty="0" err="1" smtClean="0"/>
              <a:t>Onvif</a:t>
            </a:r>
            <a:r>
              <a:rPr lang="en-US" altLang="ko-KR" dirty="0" smtClean="0"/>
              <a:t> </a:t>
            </a:r>
            <a:r>
              <a:rPr lang="ko-KR" altLang="en-US" dirty="0" smtClean="0"/>
              <a:t>구현</a:t>
            </a:r>
            <a:endParaRPr lang="en-US" altLang="ko-KR" dirty="0" smtClean="0"/>
          </a:p>
          <a:p>
            <a:r>
              <a:rPr lang="en-US" altLang="ko-KR" dirty="0" smtClean="0"/>
              <a:t>4. </a:t>
            </a:r>
            <a:r>
              <a:rPr lang="en-US" altLang="ko-KR" dirty="0" err="1" smtClean="0"/>
              <a:t>Onvif</a:t>
            </a:r>
            <a:r>
              <a:rPr lang="ko-KR" altLang="en-US" dirty="0" smtClean="0"/>
              <a:t>의 현재 모습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gSoap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설치시</a:t>
            </a:r>
            <a:r>
              <a:rPr lang="ko-KR" altLang="en-US" dirty="0" smtClean="0"/>
              <a:t> 생성된 </a:t>
            </a:r>
            <a:r>
              <a:rPr lang="en-US" altLang="ko-KR" dirty="0" smtClean="0"/>
              <a:t>typemap.dat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부터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Onvif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Namespace</a:t>
            </a:r>
            <a:r>
              <a:rPr lang="ko-KR" altLang="en-US" dirty="0" smtClean="0"/>
              <a:t>를 보강함</a:t>
            </a:r>
            <a:endParaRPr lang="en-US" altLang="ko-KR" dirty="0" smtClean="0"/>
          </a:p>
          <a:p>
            <a:r>
              <a:rPr lang="ko-KR" altLang="en-US" dirty="0" smtClean="0"/>
              <a:t>보강하지 </a:t>
            </a:r>
            <a:r>
              <a:rPr lang="ko-KR" altLang="en-US" dirty="0" err="1" smtClean="0"/>
              <a:t>않을경우</a:t>
            </a:r>
            <a:r>
              <a:rPr lang="ko-KR" altLang="en-US" dirty="0" smtClean="0"/>
              <a:t> </a:t>
            </a:r>
            <a:r>
              <a:rPr lang="en-US" altLang="ko-KR" dirty="0" smtClean="0"/>
              <a:t>ns#</a:t>
            </a:r>
            <a:r>
              <a:rPr lang="ko-KR" altLang="en-US" dirty="0" smtClean="0"/>
              <a:t>식으로 코드가 생성됨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namespace </a:t>
            </a:r>
            <a:r>
              <a:rPr lang="ko-KR" altLang="en-US" dirty="0" smtClean="0"/>
              <a:t>보강</a:t>
            </a:r>
            <a:endParaRPr lang="ko-KR" altLang="en-US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56992"/>
            <a:ext cx="7350337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여러 개의 </a:t>
            </a:r>
            <a:r>
              <a:rPr lang="en-US" altLang="ko-KR" dirty="0" smtClean="0"/>
              <a:t>WSDL </a:t>
            </a:r>
            <a:r>
              <a:rPr lang="ko-KR" altLang="en-US" dirty="0" smtClean="0"/>
              <a:t>파일로 </a:t>
            </a:r>
            <a:r>
              <a:rPr lang="ko-KR" altLang="en-US" dirty="0" err="1" smtClean="0"/>
              <a:t>부터</a:t>
            </a:r>
            <a:r>
              <a:rPr lang="ko-KR" altLang="en-US" dirty="0" smtClean="0"/>
              <a:t> 하나의 </a:t>
            </a:r>
            <a:r>
              <a:rPr lang="en-US" altLang="ko-KR" dirty="0" smtClean="0"/>
              <a:t>Header</a:t>
            </a:r>
            <a:r>
              <a:rPr lang="ko-KR" altLang="en-US" dirty="0" smtClean="0"/>
              <a:t>를 생성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Header </a:t>
            </a:r>
            <a:r>
              <a:rPr lang="ko-KR" altLang="en-US" dirty="0" smtClean="0"/>
              <a:t>파일 생성</a:t>
            </a:r>
            <a:endParaRPr lang="ko-KR" alt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" y="2338388"/>
            <a:ext cx="8018660" cy="3106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Security </a:t>
            </a:r>
            <a:r>
              <a:rPr lang="ko-KR" altLang="en-US" dirty="0" smtClean="0"/>
              <a:t>추</a:t>
            </a:r>
            <a:r>
              <a:rPr lang="ko-KR" altLang="en-US" dirty="0" smtClean="0"/>
              <a:t>가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SOAP_ENV__Header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{</a:t>
            </a:r>
          </a:p>
          <a:p>
            <a:pPr lvl="1"/>
            <a:r>
              <a:rPr lang="en-US" altLang="ko-KR" dirty="0" smtClean="0"/>
              <a:t>    </a:t>
            </a:r>
            <a:r>
              <a:rPr lang="en-US" altLang="ko-KR" dirty="0" err="1" smtClean="0"/>
              <a:t>struct</a:t>
            </a:r>
            <a:r>
              <a:rPr lang="en-US" altLang="ko-KR" dirty="0" smtClean="0"/>
              <a:t> _</a:t>
            </a:r>
            <a:r>
              <a:rPr lang="en-US" altLang="ko-KR" dirty="0" err="1" smtClean="0"/>
              <a:t>wsse__Security</a:t>
            </a:r>
            <a:r>
              <a:rPr lang="en-US" altLang="ko-KR" dirty="0" smtClean="0"/>
              <a:t> *</a:t>
            </a:r>
            <a:r>
              <a:rPr lang="en-US" altLang="ko-KR" dirty="0" err="1" smtClean="0"/>
              <a:t>wsse__Security</a:t>
            </a:r>
            <a:r>
              <a:rPr lang="en-US" altLang="ko-KR" dirty="0" smtClean="0"/>
              <a:t>; </a:t>
            </a:r>
          </a:p>
          <a:p>
            <a:pPr lvl="1"/>
            <a:r>
              <a:rPr lang="en-US" altLang="ko-KR" dirty="0" smtClean="0"/>
              <a:t>};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Event </a:t>
            </a:r>
            <a:r>
              <a:rPr lang="en-US" altLang="ko-KR" dirty="0" err="1" smtClean="0"/>
              <a:t>Enum</a:t>
            </a:r>
            <a:r>
              <a:rPr lang="en-US" altLang="ko-KR" dirty="0" smtClean="0"/>
              <a:t> </a:t>
            </a:r>
            <a:r>
              <a:rPr lang="ko-KR" altLang="en-US" dirty="0" smtClean="0"/>
              <a:t>보정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enum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wsse__FaultcodeEnum</a:t>
            </a:r>
            <a:r>
              <a:rPr lang="en-US" altLang="ko-KR" dirty="0" smtClean="0"/>
              <a:t> </a:t>
            </a:r>
            <a:r>
              <a:rPr lang="ko-KR" altLang="en-US" dirty="0" smtClean="0"/>
              <a:t>에서 </a:t>
            </a:r>
            <a:r>
              <a:rPr lang="en-US" altLang="ko-KR" dirty="0" err="1" smtClean="0"/>
              <a:t>wsse__FaultcodeEnum</a:t>
            </a:r>
            <a:r>
              <a:rPr lang="en-US" altLang="ko-KR" dirty="0" smtClean="0"/>
              <a:t>__ </a:t>
            </a:r>
            <a:r>
              <a:rPr lang="ko-KR" altLang="en-US" dirty="0" smtClean="0"/>
              <a:t>제거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Onivf</a:t>
            </a:r>
            <a:r>
              <a:rPr lang="en-US" altLang="ko-KR" dirty="0" smtClean="0"/>
              <a:t> – Header </a:t>
            </a:r>
            <a:r>
              <a:rPr lang="ko-KR" altLang="en-US" dirty="0" smtClean="0"/>
              <a:t>파일 보정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soapcpp2 -n -L  -S -c -I /</a:t>
            </a:r>
            <a:r>
              <a:rPr lang="en-US" altLang="ko-KR" dirty="0" err="1" smtClean="0"/>
              <a:t>usr</a:t>
            </a:r>
            <a:r>
              <a:rPr lang="en-US" altLang="ko-KR" dirty="0" smtClean="0"/>
              <a:t>/local/share/</a:t>
            </a:r>
            <a:r>
              <a:rPr lang="en-US" altLang="ko-KR" dirty="0" err="1" smtClean="0"/>
              <a:t>gsoap</a:t>
            </a:r>
            <a:r>
              <a:rPr lang="en-US" altLang="ko-KR" dirty="0" smtClean="0"/>
              <a:t>/import ../</a:t>
            </a:r>
            <a:r>
              <a:rPr lang="en-US" altLang="ko-KR" dirty="0" err="1" smtClean="0"/>
              <a:t>onvif.h</a:t>
            </a:r>
            <a:r>
              <a:rPr lang="en-US" altLang="ko-KR" dirty="0" smtClean="0"/>
              <a:t>  -</a:t>
            </a:r>
            <a:r>
              <a:rPr lang="en-US" altLang="ko-KR" dirty="0" err="1" smtClean="0"/>
              <a:t>ponvif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Source Code </a:t>
            </a:r>
            <a:r>
              <a:rPr lang="ko-KR" altLang="en-US" dirty="0" smtClean="0"/>
              <a:t>생성</a:t>
            </a:r>
            <a:endParaRPr lang="ko-KR" alt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96952"/>
            <a:ext cx="799147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중간 결과물</a:t>
            </a:r>
            <a:endParaRPr lang="ko-KR" alt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864096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OnvifStub.h</a:t>
            </a:r>
            <a:r>
              <a:rPr lang="en-US" altLang="ko-KR" dirty="0" smtClean="0"/>
              <a:t> </a:t>
            </a:r>
            <a:r>
              <a:rPr lang="ko-KR" altLang="en-US" dirty="0" smtClean="0"/>
              <a:t>를 </a:t>
            </a:r>
            <a:r>
              <a:rPr lang="en-US" altLang="ko-KR" dirty="0" err="1" smtClean="0"/>
              <a:t>onvif_service.c</a:t>
            </a:r>
            <a:r>
              <a:rPr lang="ko-KR" altLang="en-US" dirty="0" smtClean="0"/>
              <a:t>로 복사</a:t>
            </a:r>
            <a:endParaRPr lang="en-US" altLang="ko-KR" dirty="0" smtClean="0"/>
          </a:p>
          <a:p>
            <a:r>
              <a:rPr lang="en-US" altLang="ko-KR" dirty="0" smtClean="0"/>
              <a:t>“Server-Side Operations” </a:t>
            </a:r>
            <a:r>
              <a:rPr lang="ko-KR" altLang="en-US" dirty="0" smtClean="0"/>
              <a:t>위로 삭제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중간 결과물 정리 </a:t>
            </a:r>
            <a:r>
              <a:rPr lang="en-US" altLang="ko-KR" dirty="0" smtClean="0"/>
              <a:t>1/2</a:t>
            </a:r>
            <a:endParaRPr lang="ko-KR" altLang="en-US" dirty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737235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“Server-Side Skeletons to </a:t>
            </a:r>
            <a:r>
              <a:rPr lang="en-US" altLang="ko-KR" dirty="0" smtClean="0"/>
              <a:t>Invoke” </a:t>
            </a:r>
            <a:r>
              <a:rPr lang="ko-KR" altLang="en-US" dirty="0" smtClean="0"/>
              <a:t>아래로 삭제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실제 코드 구현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중간 결과물 정리 </a:t>
            </a:r>
            <a:r>
              <a:rPr lang="en-US" altLang="ko-KR" dirty="0" smtClean="0"/>
              <a:t>2/2</a:t>
            </a:r>
            <a:endParaRPr lang="ko-KR" alt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667702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대부분의 업체가 </a:t>
            </a:r>
            <a:r>
              <a:rPr lang="en-US" altLang="ko-KR" dirty="0" smtClean="0"/>
              <a:t>v1.0 </a:t>
            </a:r>
            <a:r>
              <a:rPr lang="ko-KR" altLang="en-US" dirty="0" smtClean="0"/>
              <a:t>기준으로 구현되어 있음</a:t>
            </a:r>
            <a:endParaRPr lang="en-US" altLang="ko-KR" dirty="0" smtClean="0"/>
          </a:p>
          <a:p>
            <a:r>
              <a:rPr lang="ko-KR" altLang="en-US" dirty="0" smtClean="0"/>
              <a:t>구현</a:t>
            </a:r>
            <a:r>
              <a:rPr lang="en-US" altLang="ko-KR" dirty="0" smtClean="0"/>
              <a:t> </a:t>
            </a:r>
            <a:r>
              <a:rPr lang="ko-KR" altLang="en-US" dirty="0" smtClean="0"/>
              <a:t>범위가 너무 많아 </a:t>
            </a:r>
            <a:r>
              <a:rPr lang="en-US" altLang="ko-KR" dirty="0" smtClean="0"/>
              <a:t>Full Spec </a:t>
            </a:r>
            <a:r>
              <a:rPr lang="ko-KR" altLang="en-US" dirty="0" smtClean="0"/>
              <a:t>구현된 업체 거의 없음</a:t>
            </a:r>
            <a:r>
              <a:rPr lang="en-US" altLang="ko-KR" dirty="0" smtClean="0"/>
              <a:t>(Axis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Full Spec</a:t>
            </a:r>
            <a:r>
              <a:rPr lang="ko-KR" altLang="en-US" dirty="0" smtClean="0"/>
              <a:t>으로 구현되어 있음</a:t>
            </a:r>
            <a:r>
              <a:rPr lang="en-US" altLang="ko-KR" dirty="0" smtClean="0"/>
              <a:t>)</a:t>
            </a:r>
          </a:p>
          <a:p>
            <a:r>
              <a:rPr lang="en-US" altLang="ko-KR" dirty="0" err="1" smtClean="0"/>
              <a:t>BackAudio</a:t>
            </a:r>
            <a:r>
              <a:rPr lang="en-US" altLang="ko-KR" dirty="0" smtClean="0"/>
              <a:t> Channel</a:t>
            </a:r>
            <a:r>
              <a:rPr lang="ko-KR" altLang="en-US" dirty="0" smtClean="0"/>
              <a:t>의 경우 </a:t>
            </a:r>
            <a:r>
              <a:rPr lang="en-US" altLang="ko-KR" dirty="0" err="1" smtClean="0"/>
              <a:t>Axxon</a:t>
            </a:r>
            <a:r>
              <a:rPr lang="ko-KR" altLang="en-US" dirty="0" smtClean="0"/>
              <a:t>만 구현되어 있음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MileStone</a:t>
            </a:r>
            <a:r>
              <a:rPr lang="ko-KR" altLang="en-US" dirty="0" smtClean="0"/>
              <a:t>은 연말에 구현 예정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Event</a:t>
            </a:r>
            <a:r>
              <a:rPr lang="ko-KR" altLang="en-US" dirty="0" smtClean="0"/>
              <a:t>에 대한 복잡도에 따라 각 업체마다 구현이 다름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호환성 부족 발생</a:t>
            </a:r>
            <a:endParaRPr lang="en-US" altLang="ko-KR" dirty="0" smtClean="0"/>
          </a:p>
          <a:p>
            <a:r>
              <a:rPr lang="en-US" altLang="ko-KR" dirty="0" smtClean="0"/>
              <a:t>NVC </a:t>
            </a:r>
            <a:r>
              <a:rPr lang="ko-KR" altLang="en-US" dirty="0" smtClean="0"/>
              <a:t>업체가 구현에 소극적임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</a:t>
            </a:r>
            <a:r>
              <a:rPr lang="ko-KR" altLang="en-US" dirty="0" smtClean="0"/>
              <a:t>업체 구현 상황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가입후</a:t>
            </a:r>
            <a:r>
              <a:rPr lang="ko-KR" altLang="en-US" dirty="0" smtClean="0"/>
              <a:t> 사용 가능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필수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Test Tool</a:t>
            </a:r>
            <a:endParaRPr lang="ko-KR" altLang="en-US" dirty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32856"/>
            <a:ext cx="5523805" cy="3832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synesis.ru/en/surveillance/onvifdm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– </a:t>
            </a:r>
            <a:r>
              <a:rPr lang="en-US" altLang="ko-KR" dirty="0" err="1" smtClean="0"/>
              <a:t>Onvif</a:t>
            </a:r>
            <a:r>
              <a:rPr lang="en-US" altLang="ko-KR" dirty="0" smtClean="0"/>
              <a:t> DM</a:t>
            </a:r>
            <a:endParaRPr lang="ko-KR" alt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76872"/>
            <a:ext cx="57150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실시간 감시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Camera + Monitor</a:t>
            </a:r>
          </a:p>
          <a:p>
            <a:r>
              <a:rPr lang="ko-KR" altLang="en-US" dirty="0" smtClean="0"/>
              <a:t>저장 감시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Camera + Storage</a:t>
            </a:r>
          </a:p>
          <a:p>
            <a:r>
              <a:rPr lang="ko-KR" altLang="en-US" dirty="0" smtClean="0"/>
              <a:t>원격 감시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Camera + Transmitter + Monitor</a:t>
            </a:r>
          </a:p>
          <a:p>
            <a:r>
              <a:rPr lang="ko-KR" altLang="en-US" dirty="0" smtClean="0"/>
              <a:t>실시간</a:t>
            </a:r>
            <a:r>
              <a:rPr lang="en-US" altLang="ko-KR" dirty="0" smtClean="0"/>
              <a:t>/</a:t>
            </a:r>
            <a:r>
              <a:rPr lang="ko-KR" altLang="en-US" dirty="0" smtClean="0"/>
              <a:t>원격 </a:t>
            </a:r>
            <a:r>
              <a:rPr lang="en-US" altLang="ko-KR" dirty="0" smtClean="0"/>
              <a:t>+ </a:t>
            </a:r>
            <a:r>
              <a:rPr lang="ko-KR" altLang="en-US" dirty="0" smtClean="0"/>
              <a:t>녹화 감시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영상 감시 시스템의 분</a:t>
            </a:r>
            <a:r>
              <a:rPr lang="ko-KR" altLang="en-US" dirty="0"/>
              <a:t>류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http://www.server001.net/PUBLIC/ONVIF.HTML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- </a:t>
            </a:r>
            <a:r>
              <a:rPr lang="en-US" altLang="ko-KR" dirty="0" err="1" smtClean="0"/>
              <a:t>SiONVIFManagementTool</a:t>
            </a:r>
            <a:endParaRPr lang="ko-KR" alt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20888"/>
            <a:ext cx="5904656" cy="373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Onivf</a:t>
            </a:r>
            <a:r>
              <a:rPr lang="en-US" altLang="ko-KR" dirty="0" smtClean="0"/>
              <a:t> – Q&amp;A</a:t>
            </a:r>
            <a:endParaRPr lang="ko-KR" altLang="en-US" dirty="0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6"/>
            <a:ext cx="3519834" cy="3519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Analog Security Sy</a:t>
            </a:r>
            <a:r>
              <a:rPr lang="en-US" altLang="ko-KR" dirty="0"/>
              <a:t>s</a:t>
            </a:r>
            <a:r>
              <a:rPr lang="en-US" altLang="ko-KR" dirty="0" smtClean="0"/>
              <a:t>tem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83968" y="2564904"/>
            <a:ext cx="4338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전송수단 </a:t>
            </a:r>
            <a:r>
              <a:rPr lang="en-US" altLang="ko-KR" dirty="0" smtClean="0"/>
              <a:t>: Composite / Coaxial Cable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SDI/HD-SDI Cable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27984" y="3933056"/>
            <a:ext cx="3097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Protocol : BT.656 or SMTPE</a:t>
            </a:r>
            <a:endParaRPr lang="ko-KR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32856"/>
            <a:ext cx="296227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4427984" y="4797152"/>
            <a:ext cx="431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표준 </a:t>
            </a:r>
            <a:r>
              <a:rPr lang="en-US" altLang="ko-KR" dirty="0" smtClean="0"/>
              <a:t>Protocol</a:t>
            </a:r>
            <a:r>
              <a:rPr lang="ko-KR" altLang="en-US" dirty="0" smtClean="0"/>
              <a:t>이 정립되어 있어 제조사</a:t>
            </a:r>
            <a:endParaRPr lang="en-US" altLang="ko-KR" dirty="0" smtClean="0"/>
          </a:p>
          <a:p>
            <a:r>
              <a:rPr lang="ko-KR" altLang="en-US" dirty="0" smtClean="0"/>
              <a:t>와 상관 없이 기기의 연결이 가능함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IP Security System</a:t>
            </a:r>
            <a:endParaRPr lang="ko-KR" altLang="en-US" dirty="0"/>
          </a:p>
        </p:txBody>
      </p:sp>
      <p:pic>
        <p:nvPicPr>
          <p:cNvPr id="2050" name="Picture 2" descr="http://www.truen.co.kr/upload/catalogue/f9129c04c7115c79f09f1829f86eac4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5876925" cy="41814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64088" y="3068960"/>
            <a:ext cx="392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전송수단 </a:t>
            </a:r>
            <a:r>
              <a:rPr lang="en-US" altLang="ko-KR" dirty="0" smtClean="0"/>
              <a:t>: RJ45 Cable (LAN Cable)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3933056"/>
            <a:ext cx="304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Protocol : </a:t>
            </a:r>
            <a:r>
              <a:rPr lang="ko-KR" altLang="en-US" dirty="0" smtClean="0"/>
              <a:t>제조사 마다 다름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4869160"/>
            <a:ext cx="445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표준 </a:t>
            </a:r>
            <a:r>
              <a:rPr lang="en-US" altLang="ko-KR" dirty="0" smtClean="0"/>
              <a:t>Protocol</a:t>
            </a:r>
            <a:r>
              <a:rPr lang="ko-KR" altLang="en-US" dirty="0" smtClean="0"/>
              <a:t>이 정립되어 있지 않아 제조사가 다를 경우 기기 연결이 보장이</a:t>
            </a:r>
            <a:r>
              <a:rPr lang="en-US" altLang="ko-KR" dirty="0"/>
              <a:t> </a:t>
            </a:r>
            <a:r>
              <a:rPr lang="ko-KR" altLang="en-US" dirty="0" smtClean="0"/>
              <a:t>안됨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VS PSIA</a:t>
            </a:r>
            <a:endParaRPr lang="ko-KR" altLang="en-US" dirty="0"/>
          </a:p>
        </p:txBody>
      </p:sp>
      <p:pic>
        <p:nvPicPr>
          <p:cNvPr id="9218" name="Picture 2" descr="ONV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3888432" cy="1080120"/>
          </a:xfrm>
          <a:prstGeom prst="rect">
            <a:avLst/>
          </a:prstGeom>
          <a:noFill/>
        </p:spPr>
      </p:pic>
      <p:pic>
        <p:nvPicPr>
          <p:cNvPr id="9220" name="Picture 4" descr="psi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24744"/>
            <a:ext cx="3228975" cy="1019176"/>
          </a:xfrm>
          <a:prstGeom prst="rect">
            <a:avLst/>
          </a:prstGeom>
          <a:noFill/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2492896"/>
          <a:ext cx="8424935" cy="327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576"/>
                <a:gridCol w="3140203"/>
                <a:gridCol w="3523156"/>
              </a:tblGrid>
              <a:tr h="43302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Onvif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PSIA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433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Member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341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89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7474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Conformant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Product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1238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794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Architecture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SOAP Based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(Simple Object Access Protocol)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REST</a:t>
                      </a:r>
                      <a:r>
                        <a:rPr lang="en-US" altLang="ko-KR" baseline="0" dirty="0" smtClean="0"/>
                        <a:t> Based</a:t>
                      </a:r>
                    </a:p>
                    <a:p>
                      <a:pPr algn="ctr" latinLnBrk="1"/>
                      <a:r>
                        <a:rPr lang="en-US" altLang="ko-KR" baseline="0" dirty="0" smtClean="0"/>
                        <a:t>(Representational State Transfer)</a:t>
                      </a:r>
                    </a:p>
                  </a:txBody>
                  <a:tcPr anchor="ctr"/>
                </a:tc>
              </a:tr>
              <a:tr h="7474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Media Protocol</a:t>
                      </a:r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RTSP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r>
              <a:rPr lang="en-US" altLang="ko-KR" dirty="0" smtClean="0"/>
              <a:t>pen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altLang="ko-KR" dirty="0" smtClean="0"/>
              <a:t>etwork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en-US" altLang="ko-KR" dirty="0" smtClean="0"/>
              <a:t>ideo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en-US" altLang="ko-KR" dirty="0" smtClean="0"/>
              <a:t>nterface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</a:rPr>
              <a:t>F</a:t>
            </a:r>
            <a:r>
              <a:rPr lang="en-US" altLang="ko-KR" dirty="0" smtClean="0"/>
              <a:t>orum</a:t>
            </a:r>
          </a:p>
          <a:p>
            <a:r>
              <a:rPr lang="en-US" altLang="ko-KR" dirty="0" smtClean="0"/>
              <a:t>2008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25</a:t>
            </a:r>
            <a:r>
              <a:rPr lang="ko-KR" altLang="en-US" dirty="0" smtClean="0"/>
              <a:t>일 설립</a:t>
            </a:r>
            <a:endParaRPr lang="en-US" altLang="ko-KR" dirty="0" smtClean="0"/>
          </a:p>
          <a:p>
            <a:r>
              <a:rPr lang="ko-KR" altLang="en-US" dirty="0" smtClean="0"/>
              <a:t>초기 주도 업체 </a:t>
            </a:r>
            <a:r>
              <a:rPr lang="en-US" altLang="ko-KR" dirty="0" smtClean="0"/>
              <a:t>: Axis, Bosch, Sony</a:t>
            </a:r>
          </a:p>
          <a:p>
            <a:r>
              <a:rPr lang="ko-KR" altLang="en-US" dirty="0" smtClean="0"/>
              <a:t>현재 </a:t>
            </a:r>
            <a:r>
              <a:rPr lang="en-US" altLang="ko-KR" dirty="0" smtClean="0"/>
              <a:t>Core Spec 2.1 (2011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</a:t>
            </a:r>
            <a:r>
              <a:rPr lang="en-US" altLang="ko-KR" dirty="0" smtClean="0"/>
              <a:t>) Release</a:t>
            </a:r>
          </a:p>
          <a:p>
            <a:r>
              <a:rPr lang="en-US" altLang="ko-KR" dirty="0" smtClean="0"/>
              <a:t>Test Tool </a:t>
            </a:r>
            <a:r>
              <a:rPr lang="ko-KR" altLang="en-US" dirty="0" smtClean="0"/>
              <a:t>제공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Onvif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가입 </a:t>
            </a:r>
            <a:r>
              <a:rPr lang="en-US" altLang="ko-KR" dirty="0" smtClean="0"/>
              <a:t>Member) </a:t>
            </a:r>
          </a:p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Test Tool </a:t>
            </a:r>
            <a:r>
              <a:rPr lang="ko-KR" altLang="en-US" dirty="0" smtClean="0"/>
              <a:t>이외에 </a:t>
            </a:r>
            <a:r>
              <a:rPr lang="ko-KR" altLang="en-US" dirty="0" err="1" smtClean="0"/>
              <a:t>몇가지</a:t>
            </a:r>
            <a:r>
              <a:rPr lang="ko-KR" altLang="en-US" dirty="0" smtClean="0"/>
              <a:t> </a:t>
            </a:r>
            <a:r>
              <a:rPr lang="en-US" altLang="ko-KR" dirty="0" smtClean="0"/>
              <a:t>SW </a:t>
            </a:r>
            <a:r>
              <a:rPr lang="ko-KR" altLang="en-US" dirty="0" smtClean="0"/>
              <a:t>존재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r>
              <a:rPr lang="en-US" altLang="ko-KR" dirty="0" smtClean="0"/>
              <a:t> </a:t>
            </a:r>
            <a:r>
              <a:rPr lang="ko-KR" altLang="en-US" dirty="0" smtClean="0"/>
              <a:t>흐름도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83568" y="1556792"/>
            <a:ext cx="136815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NVC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164288" y="1412776"/>
            <a:ext cx="136815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NVT</a:t>
            </a:r>
            <a:endParaRPr lang="ko-KR" altLang="en-US" dirty="0"/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2123728" y="2060848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H="1">
            <a:off x="2051720" y="3645024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2123728" y="3068960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H="1">
            <a:off x="2051720" y="4797152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123728" y="4221088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3848" y="1700808"/>
            <a:ext cx="3140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Discovery(</a:t>
            </a:r>
            <a:r>
              <a:rPr lang="en-US" altLang="ko-KR" dirty="0" err="1" smtClean="0"/>
              <a:t>Probe,Multicast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cxnSp>
        <p:nvCxnSpPr>
          <p:cNvPr id="18" name="직선 화살표 연결선 17"/>
          <p:cNvCxnSpPr/>
          <p:nvPr/>
        </p:nvCxnSpPr>
        <p:spPr>
          <a:xfrm flipH="1">
            <a:off x="2051720" y="2564904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15816" y="2204864"/>
            <a:ext cx="3868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Probe</a:t>
            </a:r>
            <a:r>
              <a:rPr lang="ko-KR" altLang="en-US" dirty="0" smtClean="0"/>
              <a:t>에 대해</a:t>
            </a:r>
            <a:r>
              <a:rPr lang="en-US" altLang="ko-KR" dirty="0" smtClean="0"/>
              <a:t>Entry Point </a:t>
            </a:r>
            <a:r>
              <a:rPr lang="ko-KR" altLang="en-US" dirty="0" smtClean="0"/>
              <a:t>포함 응답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699792" y="3068960"/>
            <a:ext cx="3847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Entry Point</a:t>
            </a:r>
            <a:r>
              <a:rPr lang="ko-KR" altLang="en-US" dirty="0" smtClean="0"/>
              <a:t>접근하여 </a:t>
            </a:r>
            <a:r>
              <a:rPr lang="en-US" altLang="ko-KR" dirty="0" smtClean="0"/>
              <a:t>Capabilities ,</a:t>
            </a:r>
          </a:p>
          <a:p>
            <a:r>
              <a:rPr lang="ko-KR" altLang="en-US" dirty="0"/>
              <a:t>각 </a:t>
            </a:r>
            <a:r>
              <a:rPr lang="en-US" altLang="ko-KR" dirty="0" smtClean="0"/>
              <a:t>Service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Entry Point </a:t>
            </a:r>
            <a:r>
              <a:rPr lang="ko-KR" altLang="en-US" dirty="0" smtClean="0"/>
              <a:t>전달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5856" y="4221088"/>
            <a:ext cx="2534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Media</a:t>
            </a:r>
            <a:r>
              <a:rPr lang="ko-KR" altLang="en-US" dirty="0" smtClean="0"/>
              <a:t>에 대한 설정후 </a:t>
            </a:r>
            <a:endParaRPr lang="en-US" altLang="ko-KR" dirty="0"/>
          </a:p>
          <a:p>
            <a:r>
              <a:rPr lang="en-US" altLang="ko-KR" dirty="0" smtClean="0"/>
              <a:t>RTSP URL </a:t>
            </a:r>
            <a:r>
              <a:rPr lang="ko-KR" altLang="en-US" dirty="0" err="1" smtClean="0"/>
              <a:t>요청</a:t>
            </a:r>
            <a:r>
              <a:rPr lang="ko-KR" altLang="en-US" dirty="0" err="1"/>
              <a:t>및</a:t>
            </a:r>
            <a:r>
              <a:rPr lang="ko-KR" altLang="en-US" dirty="0"/>
              <a:t> </a:t>
            </a:r>
            <a:r>
              <a:rPr lang="ko-KR" altLang="en-US" dirty="0" smtClean="0"/>
              <a:t>전달</a:t>
            </a:r>
            <a:endParaRPr lang="ko-KR" altLang="en-US" dirty="0"/>
          </a:p>
        </p:txBody>
      </p:sp>
      <p:cxnSp>
        <p:nvCxnSpPr>
          <p:cNvPr id="23" name="직선 연결선 22"/>
          <p:cNvCxnSpPr/>
          <p:nvPr/>
        </p:nvCxnSpPr>
        <p:spPr>
          <a:xfrm>
            <a:off x="2123728" y="5373216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35896" y="5229200"/>
            <a:ext cx="1935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RTSP Streaming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Onvif</a:t>
            </a:r>
            <a:endParaRPr lang="ko-KR" alt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50557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43808" y="6093296"/>
            <a:ext cx="405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출처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Onvif</a:t>
            </a:r>
            <a:r>
              <a:rPr lang="en-US" altLang="ko-KR" dirty="0" smtClean="0"/>
              <a:t> Core Spec 2.0 Page 33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1293</TotalTime>
  <Words>645</Words>
  <Application>Microsoft Office PowerPoint</Application>
  <PresentationFormat>화면 슬라이드 쇼(4:3)</PresentationFormat>
  <Paragraphs>184</Paragraphs>
  <Slides>31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2" baseType="lpstr">
      <vt:lpstr>광장</vt:lpstr>
      <vt:lpstr>IP Camera에서 Onvif 구현</vt:lpstr>
      <vt:lpstr>Agenda</vt:lpstr>
      <vt:lpstr>영상 감시 시스템의 분류</vt:lpstr>
      <vt:lpstr>Analog Security System</vt:lpstr>
      <vt:lpstr>IP Security System</vt:lpstr>
      <vt:lpstr>Onvif VS PSIA</vt:lpstr>
      <vt:lpstr>Onvif</vt:lpstr>
      <vt:lpstr>Onvif 흐름도</vt:lpstr>
      <vt:lpstr>Onvif</vt:lpstr>
      <vt:lpstr>SOAP</vt:lpstr>
      <vt:lpstr>Onvif - Device</vt:lpstr>
      <vt:lpstr>Onivf - Scope</vt:lpstr>
      <vt:lpstr>Onvif - IP Configuration </vt:lpstr>
      <vt:lpstr>Onvif - Device Discovery</vt:lpstr>
      <vt:lpstr>Onvif - Device Management</vt:lpstr>
      <vt:lpstr>Onvif - Media Configuration</vt:lpstr>
      <vt:lpstr>Onvif - Streaming</vt:lpstr>
      <vt:lpstr>Onvif - gSoap</vt:lpstr>
      <vt:lpstr>Onvif – WSDL 구하기</vt:lpstr>
      <vt:lpstr>Onvif – namespace 보강</vt:lpstr>
      <vt:lpstr>Onvif – Header 파일 생성</vt:lpstr>
      <vt:lpstr>Onivf – Header 파일 보정</vt:lpstr>
      <vt:lpstr>Onvif – Source Code 생성</vt:lpstr>
      <vt:lpstr>Onvif – 중간 결과물</vt:lpstr>
      <vt:lpstr>Onvif – 중간 결과물 정리 1/2</vt:lpstr>
      <vt:lpstr>Onvif – 중간 결과물 정리 2/2</vt:lpstr>
      <vt:lpstr>Onvif – 3rd 업체 구현 상황</vt:lpstr>
      <vt:lpstr>Onvif – Test Tool</vt:lpstr>
      <vt:lpstr>Onvif – Onvif DM</vt:lpstr>
      <vt:lpstr>Onvif - SiONVIFManagementTool</vt:lpstr>
      <vt:lpstr>Onivf – Q&amp;A</vt:lpstr>
    </vt:vector>
  </TitlesOfParts>
  <Company>DREAM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Camera에서 Onvif 구현</dc:title>
  <dc:creator>김성일</dc:creator>
  <cp:lastModifiedBy>김성일</cp:lastModifiedBy>
  <cp:revision>2</cp:revision>
  <dcterms:created xsi:type="dcterms:W3CDTF">2011-10-29T14:35:50Z</dcterms:created>
  <dcterms:modified xsi:type="dcterms:W3CDTF">2011-10-30T12:09:18Z</dcterms:modified>
</cp:coreProperties>
</file>